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4" r:id="rId9"/>
    <p:sldId id="266" r:id="rId10"/>
    <p:sldId id="274" r:id="rId11"/>
    <p:sldId id="275" r:id="rId12"/>
    <p:sldId id="267" r:id="rId13"/>
    <p:sldId id="268" r:id="rId14"/>
    <p:sldId id="269" r:id="rId15"/>
    <p:sldId id="270" r:id="rId16"/>
    <p:sldId id="280" r:id="rId17"/>
    <p:sldId id="271" r:id="rId18"/>
    <p:sldId id="272" r:id="rId19"/>
    <p:sldId id="273" r:id="rId20"/>
    <p:sldId id="281" r:id="rId21"/>
    <p:sldId id="276" r:id="rId22"/>
    <p:sldId id="277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94660"/>
  </p:normalViewPr>
  <p:slideViewPr>
    <p:cSldViewPr>
      <p:cViewPr varScale="1">
        <p:scale>
          <a:sx n="83" d="100"/>
          <a:sy n="83" d="100"/>
        </p:scale>
        <p:origin x="-1762" y="-77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9E286-1B9F-477F-A84A-B95CEDB03CE0}" type="datetimeFigureOut">
              <a:rPr lang="en-IN" smtClean="0"/>
              <a:t>10-12-2018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FB170-A3A2-469D-A0C4-12F83EA08E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801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3A90C7A8-8D98-44F3-9449-DE813C92A3F4}" type="datetime1">
              <a:rPr lang="en-IN" smtClean="0"/>
              <a:t>10-12-2018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482B-B5FF-427D-B738-25DB9A2CA7E9}" type="datetime1">
              <a:rPr lang="en-IN" smtClean="0"/>
              <a:t>10-12-2018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1E98-4CAD-4FC1-8FDD-88B6F8DE87F1}" type="datetime1">
              <a:rPr lang="en-IN" smtClean="0"/>
              <a:t>10-12-2018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7FCB-5D19-4B4B-87FC-A70BF01F4BB2}" type="datetime1">
              <a:rPr lang="en-IN" smtClean="0"/>
              <a:t>10-12-2018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9E70-C29C-42AD-9108-6C8F5F890700}" type="datetime1">
              <a:rPr lang="en-IN" smtClean="0"/>
              <a:t>10-12-2018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964F8-3245-4C0C-AD74-06178153096D}" type="datetime1">
              <a:rPr lang="en-IN" smtClean="0"/>
              <a:t>10-12-2018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D326-D1DB-436B-9287-D6FC7E480625}" type="datetime1">
              <a:rPr lang="en-IN" smtClean="0"/>
              <a:t>10-12-2018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32C32-8345-4DDC-9110-652854C61217}" type="datetime1">
              <a:rPr lang="en-IN" smtClean="0"/>
              <a:t>10-12-2018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66584-3CDB-48D1-BF54-B6B529C5B365}" type="datetime1">
              <a:rPr lang="en-IN" smtClean="0"/>
              <a:t>10-12-2018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87A2-9F34-4750-B88E-A41B146BFF56}" type="datetime1">
              <a:rPr lang="en-IN" smtClean="0"/>
              <a:t>10-12-2018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EA687-B519-46E4-9436-CEFDA58EC470}" type="datetime1">
              <a:rPr lang="en-IN" smtClean="0"/>
              <a:t>10-12-2018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2B29163-A3FE-4508-8AA8-7F3C76D089DF}" type="datetime1">
              <a:rPr lang="en-IN" smtClean="0"/>
              <a:t>10-12-2018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AFD0EB4C-1E38-4122-AA6B-6E1B5CA5B87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heengineeringprojects.com/wp-content/uploads/2016/10/Block-Diagram_inverter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065664"/>
          </a:xfrm>
        </p:spPr>
        <p:txBody>
          <a:bodyPr>
            <a:normAutofit/>
          </a:bodyPr>
          <a:lstStyle/>
          <a:p>
            <a:r>
              <a:rPr lang="en-IN" sz="1600" b="1" u="sng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INDIaN</a:t>
            </a:r>
            <a:r>
              <a:rPr lang="en-IN" sz="16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institute of engineering science and technology, </a:t>
            </a:r>
            <a:r>
              <a:rPr lang="en-IN" sz="1600" b="1" u="sng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shibpur</a:t>
            </a:r>
            <a:endParaRPr lang="en-IN" sz="1600" b="1" u="sng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230425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IN" sz="1600" i="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IN" sz="1600" i="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 Group members (ID)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Kumar </a:t>
            </a:r>
            <a:r>
              <a:rPr lang="en-IN" sz="14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Suryamauli</a:t>
            </a: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Shah-510617041	</a:t>
            </a: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Electrical Engineering(2017-2021</a:t>
            </a: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)</a:t>
            </a:r>
            <a:endParaRPr lang="en-IN" sz="1400" i="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4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Nand</a:t>
            </a: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Kumar </a:t>
            </a: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Nitesh-510617042		</a:t>
            </a: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3</a:t>
            </a:r>
            <a:r>
              <a:rPr lang="en-IN" sz="1400" i="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rd</a:t>
            </a: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Semester (2</a:t>
            </a:r>
            <a:r>
              <a:rPr lang="en-IN" sz="1400" i="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nd</a:t>
            </a: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Year</a:t>
            </a: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)</a:t>
            </a:r>
            <a:endParaRPr lang="en-IN" sz="1400" i="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4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Shreyan</a:t>
            </a: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Banerjee </a:t>
            </a: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– 510617043		10</a:t>
            </a:r>
            <a:r>
              <a:rPr lang="en-IN" sz="1400" i="0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th</a:t>
            </a: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DECEMBER, 2018.</a:t>
            </a:r>
            <a:endParaRPr lang="en-IN" sz="1400" i="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Angshuman Ray – 510617045               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40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Divyansh</a:t>
            </a: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IN" sz="14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Srivastava</a:t>
            </a: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-510617050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400" i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Ankit</a:t>
            </a: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IN" sz="140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Verma</a:t>
            </a:r>
            <a:r>
              <a:rPr lang="en-IN" sz="1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– </a:t>
            </a:r>
            <a:r>
              <a:rPr lang="en-IN" sz="14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510617051</a:t>
            </a:r>
            <a:endParaRPr lang="en-IN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18" y="1187722"/>
            <a:ext cx="1526468" cy="114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1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10</a:t>
            </a:fld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63888" y="3356992"/>
            <a:ext cx="4392488" cy="2267894"/>
          </a:xfrm>
        </p:spPr>
        <p:txBody>
          <a:bodyPr>
            <a:normAutofit/>
          </a:bodyPr>
          <a:lstStyle/>
          <a:p>
            <a:endParaRPr lang="en-IN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91952" y="1268760"/>
            <a:ext cx="6248400" cy="1277248"/>
          </a:xfrm>
        </p:spPr>
        <p:txBody>
          <a:bodyPr/>
          <a:lstStyle/>
          <a:p>
            <a:r>
              <a:rPr lang="en-IN" b="1" i="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Testing of Components</a:t>
            </a:r>
          </a:p>
          <a:p>
            <a:endParaRPr lang="en-IN" b="1" i="0" u="sng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2448272" cy="21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738604"/>
            <a:ext cx="4883444" cy="321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4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11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1073281"/>
            <a:ext cx="6120680" cy="476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3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12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2736"/>
            <a:ext cx="5760639" cy="48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58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13</a:t>
            </a:fld>
            <a:endParaRPr lang="en-IN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60" y="1124744"/>
            <a:ext cx="6107872" cy="454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14</a:t>
            </a:fld>
            <a:endParaRPr lang="en-IN"/>
          </a:p>
        </p:txBody>
      </p:sp>
      <p:sp>
        <p:nvSpPr>
          <p:cNvPr id="4" name="AutoShape 4"/>
          <p:cNvSpPr>
            <a:spLocks noChangeAspect="1" noChangeArrowheads="1" noTextEdit="1"/>
          </p:cNvSpPr>
          <p:nvPr/>
        </p:nvSpPr>
        <p:spPr bwMode="auto">
          <a:xfrm>
            <a:off x="1258889" y="1196976"/>
            <a:ext cx="6759575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016876" y="5676901"/>
            <a:ext cx="131763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257301" y="1195388"/>
            <a:ext cx="6754813" cy="504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58889" y="1320801"/>
            <a:ext cx="7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B0B0B"/>
                </a:solidFill>
                <a:effectLst/>
                <a:latin typeface="Algerian" pitchFamily="82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670176" y="1435101"/>
            <a:ext cx="131763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673351" y="1144588"/>
            <a:ext cx="3286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lgerian" pitchFamily="82" charset="0"/>
                <a:cs typeface="Arial" pitchFamily="34" charset="0"/>
              </a:rPr>
              <a:t>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824164" y="1258888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824164" y="1320801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652839" y="1320801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092701" y="1435101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5180014" y="1144588"/>
            <a:ext cx="2508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lgerian" pitchFamily="82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5256214" y="1258888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1257301" y="1547813"/>
            <a:ext cx="1412875" cy="26988"/>
          </a:xfrm>
          <a:prstGeom prst="rect">
            <a:avLst/>
          </a:prstGeom>
          <a:solidFill>
            <a:srgbClr val="0C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2822576" y="1547813"/>
            <a:ext cx="2357438" cy="26988"/>
          </a:xfrm>
          <a:prstGeom prst="rect">
            <a:avLst/>
          </a:prstGeom>
          <a:solidFill>
            <a:srgbClr val="0C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1257301" y="1600201"/>
            <a:ext cx="6754813" cy="29638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6691314" y="4251326"/>
            <a:ext cx="1936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Comic Sans MS" pitchFamily="66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6783389" y="4327526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1257301" y="4564064"/>
            <a:ext cx="6754813" cy="298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1258889" y="4489451"/>
            <a:ext cx="193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Comic Sans MS" pitchFamily="66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350964" y="4565651"/>
            <a:ext cx="13017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257301" y="4862514"/>
            <a:ext cx="6754813" cy="1936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257301" y="4859339"/>
            <a:ext cx="6121400" cy="195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258889" y="4870451"/>
            <a:ext cx="69570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 err="1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Astable</a:t>
            </a:r>
            <a:r>
              <a:rPr kumimoji="0" lang="en-US" altLang="en-US" sz="1400" b="1" i="0" u="sng" strike="noStrike" cap="none" normalizeH="0" baseline="0" dirty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4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1854201" y="4862514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1855789" y="4870451"/>
            <a:ext cx="593752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Multivibrators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 are free running oscillators which oscillate between two states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7429501" y="4862514"/>
            <a:ext cx="131763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1257301" y="5056189"/>
            <a:ext cx="6754813" cy="1936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1257301" y="5053014"/>
            <a:ext cx="4216400" cy="195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1258889" y="5064126"/>
            <a:ext cx="452596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continually producing two square wave output waveforms.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4"/>
          <p:cNvSpPr>
            <a:spLocks noChangeArrowheads="1"/>
          </p:cNvSpPr>
          <p:nvPr/>
        </p:nvSpPr>
        <p:spPr bwMode="auto">
          <a:xfrm>
            <a:off x="5476876" y="5057776"/>
            <a:ext cx="13176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5"/>
          <p:cNvSpPr>
            <a:spLocks noChangeArrowheads="1"/>
          </p:cNvSpPr>
          <p:nvPr/>
        </p:nvSpPr>
        <p:spPr bwMode="auto">
          <a:xfrm>
            <a:off x="5475289" y="5067301"/>
            <a:ext cx="12541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5519739" y="5059364"/>
            <a:ext cx="131763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7"/>
          <p:cNvSpPr>
            <a:spLocks noChangeArrowheads="1"/>
          </p:cNvSpPr>
          <p:nvPr/>
        </p:nvSpPr>
        <p:spPr bwMode="auto">
          <a:xfrm>
            <a:off x="1257301" y="5249864"/>
            <a:ext cx="6754813" cy="1936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" name="Rectangle 38"/>
          <p:cNvSpPr>
            <a:spLocks noChangeArrowheads="1"/>
          </p:cNvSpPr>
          <p:nvPr/>
        </p:nvSpPr>
        <p:spPr bwMode="auto">
          <a:xfrm>
            <a:off x="1257301" y="5248276"/>
            <a:ext cx="6553200" cy="195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1258889" y="5256214"/>
            <a:ext cx="1730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It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40"/>
          <p:cNvSpPr>
            <a:spLocks noChangeArrowheads="1"/>
          </p:cNvSpPr>
          <p:nvPr/>
        </p:nvSpPr>
        <p:spPr bwMode="auto">
          <a:xfrm>
            <a:off x="1350964" y="5249864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41"/>
          <p:cNvSpPr>
            <a:spLocks noChangeArrowheads="1"/>
          </p:cNvSpPr>
          <p:nvPr/>
        </p:nvSpPr>
        <p:spPr bwMode="auto">
          <a:xfrm>
            <a:off x="1350964" y="5262564"/>
            <a:ext cx="12541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2"/>
          <p:cNvSpPr>
            <a:spLocks noChangeArrowheads="1"/>
          </p:cNvSpPr>
          <p:nvPr/>
        </p:nvSpPr>
        <p:spPr bwMode="auto">
          <a:xfrm>
            <a:off x="1395414" y="5256214"/>
            <a:ext cx="13176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1397001" y="5256214"/>
            <a:ext cx="688340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uses switching operations between two transistors to generate two outputs from a single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7859714" y="5249864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7856539" y="5262564"/>
            <a:ext cx="1270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6"/>
          <p:cNvSpPr>
            <a:spLocks noChangeArrowheads="1"/>
          </p:cNvSpPr>
          <p:nvPr/>
        </p:nvSpPr>
        <p:spPr bwMode="auto">
          <a:xfrm>
            <a:off x="7902576" y="5256214"/>
            <a:ext cx="13017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7"/>
          <p:cNvSpPr>
            <a:spLocks noChangeArrowheads="1"/>
          </p:cNvSpPr>
          <p:nvPr/>
        </p:nvSpPr>
        <p:spPr bwMode="auto">
          <a:xfrm>
            <a:off x="1257301" y="5443539"/>
            <a:ext cx="6754813" cy="195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" name="Rectangle 48"/>
          <p:cNvSpPr>
            <a:spLocks noChangeArrowheads="1"/>
          </p:cNvSpPr>
          <p:nvPr/>
        </p:nvSpPr>
        <p:spPr bwMode="auto">
          <a:xfrm>
            <a:off x="1257301" y="5440364"/>
            <a:ext cx="6443663" cy="195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" name="Rectangle 49"/>
          <p:cNvSpPr>
            <a:spLocks noChangeArrowheads="1"/>
          </p:cNvSpPr>
          <p:nvPr/>
        </p:nvSpPr>
        <p:spPr bwMode="auto">
          <a:xfrm>
            <a:off x="1258889" y="5451476"/>
            <a:ext cx="12541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I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 bwMode="auto">
          <a:xfrm>
            <a:off x="1303339" y="5443539"/>
            <a:ext cx="131763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51"/>
          <p:cNvSpPr>
            <a:spLocks noChangeArrowheads="1"/>
          </p:cNvSpPr>
          <p:nvPr/>
        </p:nvSpPr>
        <p:spPr bwMode="auto">
          <a:xfrm>
            <a:off x="1304926" y="5451476"/>
            <a:ext cx="4635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nput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Rectangle 52"/>
          <p:cNvSpPr>
            <a:spLocks noChangeArrowheads="1"/>
          </p:cNvSpPr>
          <p:nvPr/>
        </p:nvSpPr>
        <p:spPr bwMode="auto">
          <a:xfrm>
            <a:off x="1671639" y="5443539"/>
            <a:ext cx="131763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3"/>
          <p:cNvSpPr>
            <a:spLocks noChangeArrowheads="1"/>
          </p:cNvSpPr>
          <p:nvPr/>
        </p:nvSpPr>
        <p:spPr bwMode="auto">
          <a:xfrm>
            <a:off x="1671639" y="5451476"/>
            <a:ext cx="37401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dc signal. The time of switching is controlled by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54"/>
          <p:cNvSpPr>
            <a:spLocks noChangeArrowheads="1"/>
          </p:cNvSpPr>
          <p:nvPr/>
        </p:nvSpPr>
        <p:spPr bwMode="auto">
          <a:xfrm>
            <a:off x="5149851" y="5443539"/>
            <a:ext cx="131763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55"/>
          <p:cNvSpPr>
            <a:spLocks noChangeArrowheads="1"/>
          </p:cNvSpPr>
          <p:nvPr/>
        </p:nvSpPr>
        <p:spPr bwMode="auto">
          <a:xfrm>
            <a:off x="5148264" y="5451476"/>
            <a:ext cx="15446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a capacitor chargin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6"/>
          <p:cNvSpPr>
            <a:spLocks noChangeArrowheads="1"/>
          </p:cNvSpPr>
          <p:nvPr/>
        </p:nvSpPr>
        <p:spPr bwMode="auto">
          <a:xfrm>
            <a:off x="6540501" y="5443539"/>
            <a:ext cx="131763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7"/>
          <p:cNvSpPr>
            <a:spLocks noChangeArrowheads="1"/>
          </p:cNvSpPr>
          <p:nvPr/>
        </p:nvSpPr>
        <p:spPr bwMode="auto">
          <a:xfrm>
            <a:off x="6538914" y="5451476"/>
            <a:ext cx="110807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g time consta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8"/>
          <p:cNvSpPr>
            <a:spLocks noChangeArrowheads="1"/>
          </p:cNvSpPr>
          <p:nvPr/>
        </p:nvSpPr>
        <p:spPr bwMode="auto">
          <a:xfrm>
            <a:off x="7518401" y="5443539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9"/>
          <p:cNvSpPr>
            <a:spLocks noChangeArrowheads="1"/>
          </p:cNvSpPr>
          <p:nvPr/>
        </p:nvSpPr>
        <p:spPr bwMode="auto">
          <a:xfrm>
            <a:off x="7521576" y="5451476"/>
            <a:ext cx="22066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nt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0"/>
          <p:cNvSpPr>
            <a:spLocks noChangeArrowheads="1"/>
          </p:cNvSpPr>
          <p:nvPr/>
        </p:nvSpPr>
        <p:spPr bwMode="auto">
          <a:xfrm>
            <a:off x="7658101" y="5443539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61"/>
          <p:cNvSpPr>
            <a:spLocks noChangeArrowheads="1"/>
          </p:cNvSpPr>
          <p:nvPr/>
        </p:nvSpPr>
        <p:spPr bwMode="auto">
          <a:xfrm>
            <a:off x="7658101" y="5451476"/>
            <a:ext cx="12541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62"/>
          <p:cNvSpPr>
            <a:spLocks noChangeArrowheads="1"/>
          </p:cNvSpPr>
          <p:nvPr/>
        </p:nvSpPr>
        <p:spPr bwMode="auto">
          <a:xfrm>
            <a:off x="7702551" y="5443539"/>
            <a:ext cx="131763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63"/>
          <p:cNvSpPr>
            <a:spLocks noChangeArrowheads="1"/>
          </p:cNvSpPr>
          <p:nvPr/>
        </p:nvSpPr>
        <p:spPr bwMode="auto">
          <a:xfrm>
            <a:off x="7702551" y="5289551"/>
            <a:ext cx="1936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smtClean="0">
                <a:ln>
                  <a:noFill/>
                </a:ln>
                <a:solidFill>
                  <a:srgbClr val="0B0B0B"/>
                </a:solidFill>
                <a:effectLst/>
                <a:latin typeface="Comic Sans MS" pitchFamily="66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64"/>
          <p:cNvSpPr>
            <a:spLocks noChangeArrowheads="1"/>
          </p:cNvSpPr>
          <p:nvPr/>
        </p:nvSpPr>
        <p:spPr bwMode="auto">
          <a:xfrm>
            <a:off x="7794626" y="5364164"/>
            <a:ext cx="1301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89" name="Picture 6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9" y="1601788"/>
            <a:ext cx="5424488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0" name="Picture 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9" y="1601788"/>
            <a:ext cx="5424488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2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b="1" u="sng" dirty="0" smtClean="0">
                <a:latin typeface="Comic Sans MS" panose="030F0702030302020204" pitchFamily="66" charset="0"/>
              </a:rPr>
              <a:t>Circuit Diagram</a:t>
            </a:r>
            <a:endParaRPr lang="en-IN" sz="2000" b="1" u="sng" dirty="0">
              <a:latin typeface="Comic Sans MS" panose="030F0702030302020204" pitchFamily="66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15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70" y="2276872"/>
            <a:ext cx="4032448" cy="325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69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u="sng" dirty="0" smtClean="0">
                <a:latin typeface="Comic Sans MS" panose="030F0702030302020204" pitchFamily="66" charset="0"/>
              </a:rPr>
              <a:t>Model View</a:t>
            </a:r>
            <a:endParaRPr lang="en-IN" sz="2800" b="1" u="sng" dirty="0">
              <a:latin typeface="Comic Sans MS" panose="030F0702030302020204" pitchFamily="66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16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55744"/>
            <a:ext cx="5832648" cy="343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6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17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8" y="908721"/>
            <a:ext cx="6921928" cy="5205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75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07182"/>
            <a:ext cx="6552728" cy="5331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8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19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488832" cy="555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21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1340768"/>
            <a:ext cx="6400800" cy="1440160"/>
          </a:xfrm>
        </p:spPr>
        <p:txBody>
          <a:bodyPr>
            <a:normAutofit/>
          </a:bodyPr>
          <a:lstStyle/>
          <a:p>
            <a:r>
              <a:rPr lang="en-US" sz="2000" b="1" u="sng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Project Topic</a:t>
            </a:r>
            <a:br>
              <a:rPr lang="en-US" sz="2000" b="1" u="sng" dirty="0" smtClean="0">
                <a:latin typeface="Comic Sans MS" panose="030F0702030302020204" pitchFamily="66" charset="0"/>
                <a:ea typeface="Cambria Math" panose="02040503050406030204" pitchFamily="18" charset="0"/>
              </a:rPr>
            </a:br>
            <a:endParaRPr lang="en-IN" sz="2000" b="1" dirty="0">
              <a:latin typeface="Comic Sans MS" panose="030F0702030302020204" pitchFamily="66" charset="0"/>
              <a:ea typeface="Cambria Math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2232248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Cambria Math" panose="02040503050406030204" pitchFamily="18" charset="0"/>
              </a:rPr>
              <a:t>Simple Inverter circuit using MJ2955 </a:t>
            </a:r>
            <a:endParaRPr lang="en-US" sz="2400" b="1" i="0" dirty="0" smtClean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  <a:ea typeface="Cambria Math" panose="02040503050406030204" pitchFamily="18" charset="0"/>
            </a:endParaRPr>
          </a:p>
          <a:p>
            <a:r>
              <a:rPr lang="en-US" sz="2400" b="1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Cambria Math" panose="02040503050406030204" pitchFamily="18" charset="0"/>
              </a:rPr>
              <a:t>(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Cambria Math" panose="02040503050406030204" pitchFamily="18" charset="0"/>
              </a:rPr>
              <a:t>PNP transistors)</a:t>
            </a:r>
            <a:endParaRPr lang="en-IN" sz="2400" b="1" i="0" dirty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3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20</a:t>
            </a:fld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868616" cy="2827045"/>
          </a:xfrm>
        </p:spPr>
        <p:txBody>
          <a:bodyPr>
            <a:normAutofit/>
          </a:bodyPr>
          <a:lstStyle/>
          <a:p>
            <a:pPr algn="l"/>
            <a: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1) Voltage applied- 9V</a:t>
            </a:r>
            <a:b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2) Current through battery- 86mA</a:t>
            </a:r>
            <a:b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3) Power input- 0.774W</a:t>
            </a:r>
            <a:b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4) Induced </a:t>
            </a:r>
            <a:r>
              <a:rPr lang="en-IN" sz="2000" cap="none" dirty="0" err="1" smtClean="0">
                <a:latin typeface="Comic Sans MS" panose="030F0702030302020204" pitchFamily="66" charset="0"/>
                <a:cs typeface="Times New Roman" panose="02020603050405020304" pitchFamily="18" charset="0"/>
              </a:rPr>
              <a:t>emf</a:t>
            </a:r>
            <a: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 across primary- 7.2V</a:t>
            </a:r>
            <a:b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</a:br>
            <a:r>
              <a:rPr lang="en-IN" sz="2000" cap="none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5) Voltage at output end- 116V</a:t>
            </a:r>
            <a:r>
              <a:rPr lang="en-IN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75656" y="980728"/>
            <a:ext cx="6248400" cy="1566862"/>
          </a:xfrm>
        </p:spPr>
        <p:txBody>
          <a:bodyPr/>
          <a:lstStyle/>
          <a:p>
            <a:r>
              <a:rPr lang="en-IN" sz="2400" b="1" i="0" u="sng" dirty="0" smtClean="0">
                <a:latin typeface="Comic Sans MS" panose="030F0702030302020204" pitchFamily="66" charset="0"/>
              </a:rPr>
              <a:t>Data Recorded in our analysis</a:t>
            </a:r>
            <a:endParaRPr lang="en-IN" sz="2400" b="1" i="0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4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b="1" u="sng" dirty="0" smtClean="0">
                <a:latin typeface="Comic Sans MS" panose="030F0702030302020204" pitchFamily="66" charset="0"/>
              </a:rPr>
              <a:t>Advantages and disadvantages</a:t>
            </a:r>
            <a:endParaRPr lang="en-IN" sz="2000" b="1" u="sng" dirty="0">
              <a:latin typeface="Comic Sans MS" panose="030F0702030302020204" pitchFamily="66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21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115616" y="2276872"/>
            <a:ext cx="712879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00" b="1" u="sng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Advantages:-</a:t>
            </a:r>
          </a:p>
          <a:p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1) It is cost effective and we can use this model in rural areas where want of           electricity is a serious issue and we can use it in solar panels.</a:t>
            </a:r>
          </a:p>
          <a:p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>2) It is lighter and smaller in size, and hence can be easily transported</a:t>
            </a:r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>3) It’s noise-free in functioning when compared to traditional generators. </a:t>
            </a:r>
            <a:endParaRPr lang="en-US" sz="1400" dirty="0" smtClean="0">
              <a:latin typeface="Comic Sans MS" panose="030F0702030302020204" pitchFamily="66" charset="0"/>
              <a:ea typeface="Cambria Math" panose="02040503050406030204" pitchFamily="18" charset="0"/>
            </a:endParaRPr>
          </a:p>
          <a:p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4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>) Requires less maintenance</a:t>
            </a:r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.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/>
            </a:r>
            <a:b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</a:br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5) 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>The Inverter can power a few appliances for a short period. </a:t>
            </a:r>
            <a:endParaRPr lang="en-US" sz="1400" dirty="0" smtClean="0">
              <a:latin typeface="Comic Sans MS" panose="030F0702030302020204" pitchFamily="66" charset="0"/>
              <a:ea typeface="Cambria Math" panose="02040503050406030204" pitchFamily="18" charset="0"/>
            </a:endParaRPr>
          </a:p>
          <a:p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6) 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>DC power source utilization. </a:t>
            </a:r>
            <a:endParaRPr lang="en-US" sz="1400" dirty="0" smtClean="0">
              <a:latin typeface="Comic Sans MS" panose="030F0702030302020204" pitchFamily="66" charset="0"/>
              <a:ea typeface="Cambria Math" panose="02040503050406030204" pitchFamily="18" charset="0"/>
            </a:endParaRPr>
          </a:p>
          <a:p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7) 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>Uninterruptible power supplies. </a:t>
            </a:r>
            <a:endParaRPr lang="en-US" sz="1400" dirty="0" smtClean="0">
              <a:latin typeface="Comic Sans MS" panose="030F0702030302020204" pitchFamily="66" charset="0"/>
              <a:ea typeface="Cambria Math" panose="02040503050406030204" pitchFamily="18" charset="0"/>
            </a:endParaRPr>
          </a:p>
          <a:p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8) 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>Inverters can be very helpful during power cuts</a:t>
            </a:r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.</a:t>
            </a:r>
          </a:p>
          <a:p>
            <a:endParaRPr lang="en-US" sz="1400" dirty="0">
              <a:latin typeface="Comic Sans MS" panose="030F0702030302020204" pitchFamily="66" charset="0"/>
              <a:ea typeface="Cambria Math" panose="02040503050406030204" pitchFamily="18" charset="0"/>
            </a:endParaRPr>
          </a:p>
          <a:p>
            <a:r>
              <a:rPr lang="en-US" sz="1400" b="1" u="sng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Disadvantages:-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It is useful only for small light bulbs or loads maximum </a:t>
            </a:r>
            <a:r>
              <a:rPr lang="en-US" sz="1400" dirty="0" err="1" smtClean="0">
                <a:latin typeface="Comic Sans MS" panose="030F0702030302020204" pitchFamily="66" charset="0"/>
                <a:ea typeface="Cambria Math" panose="02040503050406030204" pitchFamily="18" charset="0"/>
              </a:rPr>
              <a:t>upto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> </a:t>
            </a:r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10 watt lamps.</a:t>
            </a:r>
          </a:p>
          <a:p>
            <a:pPr marL="342900" indent="-342900">
              <a:buAutoNum type="arabicParenR" startAt="2"/>
            </a:pPr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There is huge amount of power loss in the circuit due to copper loss and                      </a:t>
            </a:r>
            <a:r>
              <a:rPr lang="en-US" sz="1400" dirty="0">
                <a:latin typeface="Comic Sans MS" panose="030F0702030302020204" pitchFamily="66" charset="0"/>
                <a:ea typeface="Cambria Math" panose="02040503050406030204" pitchFamily="18" charset="0"/>
              </a:rPr>
              <a:t> </a:t>
            </a:r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 </a:t>
            </a:r>
            <a:endParaRPr lang="en-US" sz="1400" dirty="0">
              <a:latin typeface="Comic Sans MS" panose="030F0702030302020204" pitchFamily="66" charset="0"/>
              <a:ea typeface="Cambria Math" panose="02040503050406030204" pitchFamily="18" charset="0"/>
            </a:endParaRPr>
          </a:p>
          <a:p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       heat produced in the transistors.</a:t>
            </a:r>
          </a:p>
          <a:p>
            <a:r>
              <a:rPr lang="en-US" sz="1400" dirty="0" smtClean="0">
                <a:latin typeface="Comic Sans MS" panose="030F0702030302020204" pitchFamily="66" charset="0"/>
                <a:ea typeface="Cambria Math" panose="02040503050406030204" pitchFamily="18" charset="0"/>
              </a:rPr>
              <a:t>3)    Output waveform is not a pure sine wave.</a:t>
            </a:r>
          </a:p>
          <a:p>
            <a:endParaRPr lang="en-IN" sz="1400" b="1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45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315416"/>
            <a:ext cx="7232848" cy="3528392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 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22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619672" y="1412776"/>
            <a:ext cx="61926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Conclusion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 smtClean="0"/>
              <a:t>After </a:t>
            </a:r>
            <a:r>
              <a:rPr lang="en-US" sz="1600" dirty="0"/>
              <a:t>designing our simple dc to ac </a:t>
            </a:r>
            <a:r>
              <a:rPr lang="en-US" sz="1600" dirty="0" smtClean="0"/>
              <a:t>inverter, we have </a:t>
            </a:r>
            <a:r>
              <a:rPr lang="en-US" sz="1600" dirty="0"/>
              <a:t>observed that the converter is converting </a:t>
            </a:r>
            <a:r>
              <a:rPr lang="en-US" sz="1600" dirty="0" smtClean="0"/>
              <a:t>around </a:t>
            </a:r>
            <a:r>
              <a:rPr lang="en-US" sz="1600" dirty="0"/>
              <a:t>9</a:t>
            </a:r>
            <a:r>
              <a:rPr lang="en-US" sz="1600" dirty="0" smtClean="0"/>
              <a:t>v dc </a:t>
            </a:r>
            <a:r>
              <a:rPr lang="en-US" sz="1600" dirty="0"/>
              <a:t>to supply ac through proper circuit </a:t>
            </a:r>
            <a:r>
              <a:rPr lang="en-US" sz="1600" dirty="0" smtClean="0"/>
              <a:t>by </a:t>
            </a:r>
            <a:r>
              <a:rPr lang="en-US" sz="1600" dirty="0"/>
              <a:t>using </a:t>
            </a:r>
            <a:r>
              <a:rPr lang="en-US" sz="1600" dirty="0" smtClean="0"/>
              <a:t>9V </a:t>
            </a:r>
            <a:r>
              <a:rPr lang="en-US" sz="1600" dirty="0"/>
              <a:t>to </a:t>
            </a:r>
            <a:r>
              <a:rPr lang="en-US" sz="1600" dirty="0" smtClean="0"/>
              <a:t>150V </a:t>
            </a:r>
            <a:r>
              <a:rPr lang="en-US" sz="1600" dirty="0"/>
              <a:t>center tapped transformer we are increasing the voltage and thus we can glow a light for a certain period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Ac cannot be stored for future use whereas dc can be stored in battery &amp; </a:t>
            </a:r>
            <a:r>
              <a:rPr lang="en-US" sz="1600" dirty="0" smtClean="0"/>
              <a:t>it can </a:t>
            </a:r>
            <a:r>
              <a:rPr lang="en-US" sz="1600" dirty="0"/>
              <a:t>be converted back to ac by using power inverters when required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Thus finally we have successfully completed our project &amp; by observing its results we can say that it is very important power cut solution for this era &amp; </a:t>
            </a:r>
            <a:r>
              <a:rPr lang="en-US" sz="1600" dirty="0" smtClean="0"/>
              <a:t>also a </a:t>
            </a:r>
            <a:r>
              <a:rPr lang="en-US" sz="1600" dirty="0"/>
              <a:t>potential material for coming years</a:t>
            </a:r>
            <a:r>
              <a:rPr lang="en-US" sz="1600" dirty="0" smtClean="0"/>
              <a:t>……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4382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3068960"/>
            <a:ext cx="6400800" cy="685800"/>
          </a:xfrm>
        </p:spPr>
        <p:txBody>
          <a:bodyPr/>
          <a:lstStyle/>
          <a:p>
            <a:r>
              <a:rPr lang="en-IN" dirty="0" smtClean="0">
                <a:latin typeface="Comic Sans MS" panose="030F0702030302020204" pitchFamily="66" charset="0"/>
              </a:rPr>
              <a:t>Thank you</a:t>
            </a:r>
            <a:endParaRPr lang="en-IN" dirty="0">
              <a:latin typeface="Comic Sans MS" panose="030F0702030302020204" pitchFamily="66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54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356992"/>
            <a:ext cx="6248400" cy="150964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ts val="2100"/>
              </a:lnSpc>
              <a:spcBef>
                <a:spcPts val="360"/>
              </a:spcBef>
              <a:spcAft>
                <a:spcPts val="36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en-IN" sz="1100" b="1" dirty="0">
                <a:latin typeface="Comic Sans MS" panose="030F0702030302020204" pitchFamily="66" charset="0"/>
              </a:rPr>
              <a:t>An inverter is connected to a DC source and it converts it into AC power in its circuit.</a:t>
            </a:r>
            <a:r>
              <a:rPr lang="en-IN" sz="1100" dirty="0"/>
              <a:t/>
            </a:r>
            <a:br>
              <a:rPr lang="en-IN" sz="1100" dirty="0"/>
            </a:br>
            <a:endParaRPr lang="en-IN" sz="1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endParaRPr lang="en-IN" b="1" i="0" u="sng" dirty="0" smtClean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  <a:p>
            <a:endParaRPr lang="en-IN" b="1" i="0" u="sng" dirty="0" smtClean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  <a:p>
            <a:endParaRPr lang="en-IN" b="1" i="0" u="sng" dirty="0" smtClean="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en-IN" sz="5000" b="1" i="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Introduction</a:t>
            </a:r>
          </a:p>
          <a:p>
            <a:r>
              <a:rPr lang="en-IN" sz="5000" b="1" i="0" u="sng" dirty="0">
                <a:solidFill>
                  <a:srgbClr val="0070C0"/>
                </a:solidFill>
                <a:latin typeface="Comic Sans MS" panose="030F0702030302020204" pitchFamily="66" charset="0"/>
              </a:rPr>
              <a:t>Introduction to Inverters</a:t>
            </a:r>
          </a:p>
          <a:p>
            <a:endParaRPr lang="en-IN" b="1" i="0" u="sng" dirty="0" smtClean="0">
              <a:solidFill>
                <a:srgbClr val="0070C0"/>
              </a:solidFill>
              <a:latin typeface="Trebuchet MS" panose="020B0603020202020204" pitchFamily="34" charset="0"/>
            </a:endParaRPr>
          </a:p>
          <a:p>
            <a:endParaRPr lang="en-IN" sz="1600" b="1" i="0" u="sng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 descr="Inverter, introduction to inverters, inverters basics, basics of inverters, getting started with inverters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05064"/>
            <a:ext cx="279081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38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512768" cy="693440"/>
          </a:xfrm>
        </p:spPr>
        <p:txBody>
          <a:bodyPr>
            <a:normAutofit/>
          </a:bodyPr>
          <a:lstStyle/>
          <a:p>
            <a:r>
              <a:rPr lang="en-IN" sz="2000" b="1" u="sng" dirty="0" smtClean="0">
                <a:latin typeface="Comic Sans MS" panose="030F0702030302020204" pitchFamily="66" charset="0"/>
              </a:rPr>
              <a:t>Working principle of inverter</a:t>
            </a:r>
            <a:endParaRPr lang="en-IN" sz="2000" b="1" u="sng" dirty="0">
              <a:latin typeface="Comic Sans MS" panose="030F0702030302020204" pitchFamily="66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4</a:t>
            </a:fld>
            <a:endParaRPr lang="en-IN"/>
          </a:p>
        </p:txBody>
      </p:sp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64684"/>
            <a:ext cx="7056784" cy="3288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40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000" b="1" u="sng" dirty="0">
                <a:latin typeface="Comic Sans MS" panose="030F0702030302020204" pitchFamily="66" charset="0"/>
              </a:rPr>
              <a:t>Applications of inverters</a:t>
            </a:r>
            <a:br>
              <a:rPr lang="en-IN" sz="2000" b="1" u="sng" dirty="0">
                <a:latin typeface="Comic Sans MS" panose="030F0702030302020204" pitchFamily="66" charset="0"/>
              </a:rPr>
            </a:br>
            <a:endParaRPr lang="en-IN" sz="2000" dirty="0">
              <a:latin typeface="Comic Sans MS" panose="030F0702030302020204" pitchFamily="66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5</a:t>
            </a:fld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362075" y="2420938"/>
            <a:ext cx="6471341" cy="2952278"/>
            <a:chOff x="858" y="1525"/>
            <a:chExt cx="3882" cy="1771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884" y="1525"/>
              <a:ext cx="3856" cy="1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58" y="1619"/>
              <a:ext cx="9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97" y="1628"/>
              <a:ext cx="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012" y="1607"/>
              <a:ext cx="1655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They are used in AC motor drive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438" y="1607"/>
              <a:ext cx="1414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 with adjustable speed.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797" y="1607"/>
              <a:ext cx="8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58" y="1815"/>
              <a:ext cx="9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97" y="1824"/>
              <a:ext cx="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012" y="1803"/>
              <a:ext cx="3519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They are used in UPS (Uninterruptable Power Supply) which is a very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012" y="1971"/>
              <a:ext cx="1668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common application now a days.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624" y="1971"/>
              <a:ext cx="8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58" y="2180"/>
              <a:ext cx="9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897" y="2189"/>
              <a:ext cx="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012" y="2168"/>
              <a:ext cx="489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They are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450" y="2168"/>
              <a:ext cx="8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481" y="2168"/>
              <a:ext cx="1588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being used in portable devices.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012" y="2168"/>
              <a:ext cx="8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858" y="2377"/>
              <a:ext cx="9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97" y="2386"/>
              <a:ext cx="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012" y="2365"/>
              <a:ext cx="2244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They are used in power generation systems.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199" y="2365"/>
              <a:ext cx="8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58" y="2574"/>
              <a:ext cx="9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897" y="2583"/>
              <a:ext cx="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1012" y="2562"/>
              <a:ext cx="3706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Inverters are used where there is a need to run AC devices from batteries.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656" y="2562"/>
              <a:ext cx="8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858" y="2770"/>
              <a:ext cx="9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97" y="2779"/>
              <a:ext cx="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012" y="2758"/>
              <a:ext cx="2326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They are also used in hybrid and electric cars.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279" y="2758"/>
              <a:ext cx="8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858" y="2967"/>
              <a:ext cx="90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itchFamily="18" charset="2"/>
                  <a:cs typeface="Arial" pitchFamily="34" charset="0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897" y="2976"/>
              <a:ext cx="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012" y="2955"/>
              <a:ext cx="2712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They also find applications in motor speed controllers.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661" y="2955"/>
              <a:ext cx="8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897" y="3173"/>
              <a:ext cx="6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012" y="3152"/>
              <a:ext cx="2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3223" y="3152"/>
              <a:ext cx="80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24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124744"/>
            <a:ext cx="6400800" cy="856456"/>
          </a:xfrm>
        </p:spPr>
        <p:txBody>
          <a:bodyPr>
            <a:normAutofit/>
          </a:bodyPr>
          <a:lstStyle/>
          <a:p>
            <a:r>
              <a:rPr lang="en-IN" sz="2000" u="sng" dirty="0" smtClean="0">
                <a:latin typeface="Comic Sans MS" panose="030F0702030302020204" pitchFamily="66" charset="0"/>
              </a:rPr>
              <a:t>Simple inverter Circuit </a:t>
            </a:r>
            <a:r>
              <a:rPr lang="en-IN" sz="2000" dirty="0" smtClean="0">
                <a:latin typeface="Comic Sans MS" panose="030F0702030302020204" pitchFamily="66" charset="0"/>
              </a:rPr>
              <a:t/>
            </a:r>
            <a:br>
              <a:rPr lang="en-IN" sz="2000" dirty="0" smtClean="0">
                <a:latin typeface="Comic Sans MS" panose="030F0702030302020204" pitchFamily="66" charset="0"/>
              </a:rPr>
            </a:br>
            <a:r>
              <a:rPr lang="en-IN" sz="1300" dirty="0" smtClean="0">
                <a:latin typeface="Comic Sans MS" panose="030F0702030302020204" pitchFamily="66" charset="0"/>
              </a:rPr>
              <a:t>(9/12vdc to low Volt Ac to high volt 220v AC)</a:t>
            </a:r>
            <a:endParaRPr lang="en-IN" sz="1300" u="sng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47" y="2780928"/>
            <a:ext cx="5732463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05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640" y="1196752"/>
            <a:ext cx="6400800" cy="431304"/>
          </a:xfrm>
        </p:spPr>
        <p:txBody>
          <a:bodyPr>
            <a:normAutofit/>
          </a:bodyPr>
          <a:lstStyle/>
          <a:p>
            <a:r>
              <a:rPr lang="en-IN" sz="2000" b="1" u="sng" dirty="0">
                <a:latin typeface="Comic Sans MS" panose="030F0702030302020204" pitchFamily="66" charset="0"/>
              </a:rPr>
              <a:t>DESCRIPTION OF COMPONENTS</a:t>
            </a:r>
            <a:endParaRPr lang="en-IN" sz="2000" b="1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28800"/>
            <a:ext cx="6512768" cy="4104456"/>
          </a:xfrm>
        </p:spPr>
        <p:txBody>
          <a:bodyPr>
            <a:normAutofit/>
          </a:bodyPr>
          <a:lstStyle/>
          <a:p>
            <a:r>
              <a:rPr lang="en-IN" sz="16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MJ2955 transistor</a:t>
            </a:r>
          </a:p>
          <a:p>
            <a:pPr algn="l"/>
            <a:endParaRPr lang="en-IN" sz="1400" u="sng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  <a:p>
            <a:pPr algn="l"/>
            <a:endParaRPr lang="en-IN" sz="1400" u="sng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  <a:p>
            <a:pPr algn="l"/>
            <a:endParaRPr lang="en-IN" sz="1200" i="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  <a:p>
            <a:pPr algn="l"/>
            <a:endParaRPr lang="en-IN" sz="1200" i="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  <a:p>
            <a:pPr algn="l"/>
            <a:r>
              <a:rPr lang="en-IN" sz="1200" b="1" i="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Emitter Cut-off Current</a:t>
            </a:r>
          </a:p>
          <a:p>
            <a:pPr algn="l"/>
            <a:r>
              <a:rPr lang="en-IN" sz="12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IBEO</a:t>
            </a:r>
            <a:r>
              <a:rPr lang="en-IN" sz="1200" i="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IN" sz="12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IN" sz="1200" b="1" i="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Max –</a:t>
            </a:r>
            <a:r>
              <a:rPr lang="en-IN" sz="1200" b="1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5mA</a:t>
            </a:r>
          </a:p>
          <a:p>
            <a:pPr algn="l"/>
            <a:endParaRPr lang="en-IN" sz="1200" b="1" i="0" dirty="0" smtClean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  <a:p>
            <a:pPr algn="l"/>
            <a:r>
              <a:rPr lang="en-IN" sz="1200" b="1" i="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Base Emitter On Voltage</a:t>
            </a:r>
          </a:p>
          <a:p>
            <a:pPr algn="l"/>
            <a:r>
              <a:rPr lang="en-IN" sz="1200" i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VBE   </a:t>
            </a:r>
            <a:r>
              <a:rPr lang="en-IN" sz="1200" b="1" i="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Max-1.5 V</a:t>
            </a:r>
          </a:p>
          <a:p>
            <a:pPr algn="l"/>
            <a:endParaRPr lang="en-IN" sz="1200" i="0" dirty="0">
              <a:solidFill>
                <a:schemeClr val="tx1">
                  <a:lumMod val="95000"/>
                  <a:lumOff val="5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98729"/>
            <a:ext cx="6204176" cy="218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80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5" y="1052736"/>
            <a:ext cx="6022975" cy="471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912" y="1268760"/>
            <a:ext cx="5976663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EB4C-1E38-4122-AA6B-6E1B5CA5B87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1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1006</TotalTime>
  <Words>395</Words>
  <Application>Microsoft Office PowerPoint</Application>
  <PresentationFormat>On-screen Show (4:3)</PresentationFormat>
  <Paragraphs>159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Couture</vt:lpstr>
      <vt:lpstr>INDIaN institute of engineering science and technology, shibpur</vt:lpstr>
      <vt:lpstr>Project Topic </vt:lpstr>
      <vt:lpstr>An inverter is connected to a DC source and it converts it into AC power in its circuit. </vt:lpstr>
      <vt:lpstr>Working principle of inverter</vt:lpstr>
      <vt:lpstr>Applications of inverters </vt:lpstr>
      <vt:lpstr>Simple inverter Circuit  (9/12vdc to low Volt Ac to high volt 220v AC)</vt:lpstr>
      <vt:lpstr>DESCRIPTION OF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Circuit Diagram</vt:lpstr>
      <vt:lpstr>Model View</vt:lpstr>
      <vt:lpstr>PowerPoint Presentation</vt:lpstr>
      <vt:lpstr>PowerPoint Presentation</vt:lpstr>
      <vt:lpstr>PowerPoint Presentation</vt:lpstr>
      <vt:lpstr>1) Voltage applied- 9V 2) Current through battery- 86mA 3) Power input- 0.774W 4) Induced emf across primary- 7.2V 5) Voltage at output end- 116V    </vt:lpstr>
      <vt:lpstr>Advantages and disadvantages</vt:lpstr>
      <vt:lpstr>………       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institute of engineering science and technology, shibpur</dc:title>
  <dc:creator>Angshuman</dc:creator>
  <cp:lastModifiedBy>Angshuman</cp:lastModifiedBy>
  <cp:revision>41</cp:revision>
  <dcterms:created xsi:type="dcterms:W3CDTF">2018-12-09T09:34:39Z</dcterms:created>
  <dcterms:modified xsi:type="dcterms:W3CDTF">2018-12-10T07:28:37Z</dcterms:modified>
</cp:coreProperties>
</file>